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2" r:id="rId5"/>
    <p:sldId id="272" r:id="rId6"/>
    <p:sldId id="273" r:id="rId7"/>
    <p:sldId id="260" r:id="rId8"/>
    <p:sldId id="269" r:id="rId9"/>
    <p:sldId id="270" r:id="rId10"/>
    <p:sldId id="26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660033"/>
    <a:srgbClr val="AA9360"/>
    <a:srgbClr val="A93034"/>
    <a:srgbClr val="E81C1B"/>
    <a:srgbClr val="1B3871"/>
    <a:srgbClr val="FDE00C"/>
    <a:srgbClr val="E2A8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6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AR"/>
          </a:p>
        </p:txBody>
      </p:sp>
      <p:sp>
        <p:nvSpPr>
          <p:cNvPr id="4" name="Marcador de fecha 3"/>
          <p:cNvSpPr>
            <a:spLocks noGrp="1"/>
          </p:cNvSpPr>
          <p:nvPr>
            <p:ph type="dt" sz="half" idx="10"/>
          </p:nvPr>
        </p:nvSpPr>
        <p:spPr/>
        <p:txBody>
          <a:bodyPr/>
          <a:lstStyle/>
          <a:p>
            <a:fld id="{9A377739-77F1-429C-AC88-5E6AA43B5918}" type="datetimeFigureOut">
              <a:rPr lang="es-AR" smtClean="0"/>
              <a:t>5/4/2022</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326616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9A377739-77F1-429C-AC88-5E6AA43B5918}" type="datetimeFigureOut">
              <a:rPr lang="es-AR" smtClean="0"/>
              <a:t>5/4/2022</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2006135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A377739-77F1-429C-AC88-5E6AA43B5918}" type="datetimeFigureOut">
              <a:rPr lang="es-AR" smtClean="0"/>
              <a:t>5/4/2022</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251087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p>
            <a:fld id="{9A377739-77F1-429C-AC88-5E6AA43B5918}" type="datetimeFigureOut">
              <a:rPr lang="es-AR" smtClean="0"/>
              <a:t>5/4/2022</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8131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p>
            <a:fld id="{9A377739-77F1-429C-AC88-5E6AA43B5918}" type="datetimeFigureOut">
              <a:rPr lang="es-AR" smtClean="0"/>
              <a:t>5/4/2022</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3403039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p>
            <a:fld id="{9A377739-77F1-429C-AC88-5E6AA43B5918}" type="datetimeFigureOut">
              <a:rPr lang="es-AR" smtClean="0"/>
              <a:t>5/4/2022</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3560530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A377739-77F1-429C-AC88-5E6AA43B5918}" type="datetimeFigureOut">
              <a:rPr lang="es-AR" smtClean="0"/>
              <a:t>5/4/2022</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2816637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A377739-77F1-429C-AC88-5E6AA43B5918}" type="datetimeFigureOut">
              <a:rPr lang="es-AR" smtClean="0"/>
              <a:t>5/4/2022</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2818239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A377739-77F1-429C-AC88-5E6AA43B5918}" type="datetimeFigureOut">
              <a:rPr lang="es-AR" smtClean="0"/>
              <a:t>5/4/2022</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893418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9A377739-77F1-429C-AC88-5E6AA43B5918}" type="datetimeFigureOut">
              <a:rPr lang="es-AR" smtClean="0"/>
              <a:t>5/4/2022</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1931788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9A377739-77F1-429C-AC88-5E6AA43B5918}" type="datetimeFigureOut">
              <a:rPr lang="es-AR" smtClean="0"/>
              <a:t>5/4/2022</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C451EA2-7B71-4EAE-B525-7D6580095D9A}" type="slidenum">
              <a:rPr lang="es-AR" smtClean="0"/>
              <a:t>‹Nº›</a:t>
            </a:fld>
            <a:endParaRPr lang="es-AR"/>
          </a:p>
        </p:txBody>
      </p:sp>
    </p:spTree>
    <p:extLst>
      <p:ext uri="{BB962C8B-B14F-4D97-AF65-F5344CB8AC3E}">
        <p14:creationId xmlns:p14="http://schemas.microsoft.com/office/powerpoint/2010/main" val="3391506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377739-77F1-429C-AC88-5E6AA43B5918}" type="datetimeFigureOut">
              <a:rPr lang="es-AR" smtClean="0"/>
              <a:t>5/4/2022</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451EA2-7B71-4EAE-B525-7D6580095D9A}" type="slidenum">
              <a:rPr lang="es-AR" smtClean="0"/>
              <a:t>‹Nº›</a:t>
            </a:fld>
            <a:endParaRPr lang="es-AR"/>
          </a:p>
        </p:txBody>
      </p:sp>
    </p:spTree>
    <p:extLst>
      <p:ext uri="{BB962C8B-B14F-4D97-AF65-F5344CB8AC3E}">
        <p14:creationId xmlns:p14="http://schemas.microsoft.com/office/powerpoint/2010/main" val="1826258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ly Week Icons – Catholic Church of the Nativ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3879"/>
            <a:ext cx="12192000" cy="4229124"/>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1221909" y="149280"/>
            <a:ext cx="9748181" cy="1862048"/>
          </a:xfrm>
          <a:prstGeom prst="rect">
            <a:avLst/>
          </a:prstGeom>
        </p:spPr>
        <p:txBody>
          <a:bodyPr wrap="none">
            <a:spAutoFit/>
          </a:bodyPr>
          <a:lstStyle/>
          <a:p>
            <a:r>
              <a:rPr lang="es-AR" sz="11500" kern="0" dirty="0">
                <a:solidFill>
                  <a:srgbClr val="C00000"/>
                </a:solidFill>
                <a:effectLst>
                  <a:outerShdw blurRad="63500" sx="102000" sy="102000" algn="ctr" rotWithShape="0">
                    <a:prstClr val="black">
                      <a:alpha val="40000"/>
                    </a:prstClr>
                  </a:outerShdw>
                </a:effectLst>
                <a:latin typeface="Mollas" panose="00000500000000000000" pitchFamily="2" charset="0"/>
                <a:ea typeface="Calibri" panose="020F0502020204030204" pitchFamily="34" charset="0"/>
                <a:cs typeface="Palatino-Roman"/>
              </a:rPr>
              <a:t>Triduo Pascual</a:t>
            </a:r>
            <a:endParaRPr lang="es-AR" sz="11500" dirty="0">
              <a:solidFill>
                <a:srgbClr val="C00000"/>
              </a:solidFill>
              <a:effectLst>
                <a:outerShdw blurRad="63500" sx="102000" sy="102000" algn="ctr" rotWithShape="0">
                  <a:prstClr val="black">
                    <a:alpha val="40000"/>
                  </a:prstClr>
                </a:outerShdw>
              </a:effectLst>
              <a:latin typeface="Mollas" panose="00000500000000000000" pitchFamily="2" charset="0"/>
            </a:endParaRPr>
          </a:p>
        </p:txBody>
      </p:sp>
      <p:sp>
        <p:nvSpPr>
          <p:cNvPr id="4" name="Rectángulo 3"/>
          <p:cNvSpPr/>
          <p:nvPr/>
        </p:nvSpPr>
        <p:spPr>
          <a:xfrm>
            <a:off x="445826" y="5636525"/>
            <a:ext cx="11300346" cy="954107"/>
          </a:xfrm>
          <a:prstGeom prst="rect">
            <a:avLst/>
          </a:prstGeom>
        </p:spPr>
        <p:txBody>
          <a:bodyPr wrap="square">
            <a:spAutoFit/>
          </a:bodyPr>
          <a:lstStyle/>
          <a:p>
            <a:pPr indent="457200" algn="ctr">
              <a:spcAft>
                <a:spcPts val="0"/>
              </a:spcAft>
            </a:pPr>
            <a:r>
              <a:rPr lang="es-AR" sz="2800" kern="0" dirty="0" smtClean="0">
                <a:solidFill>
                  <a:srgbClr val="660033"/>
                </a:solidFill>
                <a:latin typeface="Albert Text" panose="02000803020000020004" pitchFamily="2" charset="0"/>
                <a:ea typeface="Calibri" panose="020F0502020204030204" pitchFamily="34" charset="0"/>
                <a:cs typeface="Palatino-Roman"/>
              </a:rPr>
              <a:t>Con </a:t>
            </a:r>
            <a:r>
              <a:rPr lang="es-AR" sz="2800" kern="0" dirty="0">
                <a:solidFill>
                  <a:srgbClr val="660033"/>
                </a:solidFill>
                <a:latin typeface="Albert Text" panose="02000803020000020004" pitchFamily="2" charset="0"/>
                <a:ea typeface="Calibri" panose="020F0502020204030204" pitchFamily="34" charset="0"/>
                <a:cs typeface="Palatino-Roman"/>
              </a:rPr>
              <a:t>su celebración se hace presente y se realiza el misterio de la Pascua, es decir, el tránsito del Señor de este mundo al Padre.</a:t>
            </a:r>
            <a:endParaRPr lang="en-US" sz="2400" dirty="0">
              <a:solidFill>
                <a:srgbClr val="660033"/>
              </a:solidFill>
              <a:latin typeface="Albert Text" panose="02000803020000020004" pitchFamily="2" charset="0"/>
              <a:ea typeface="Calibri" panose="020F0502020204030204" pitchFamily="34" charset="0"/>
              <a:cs typeface="SBL Hebrew" panose="02000000000000000000" pitchFamily="2" charset="-79"/>
            </a:endParaRPr>
          </a:p>
        </p:txBody>
      </p:sp>
    </p:spTree>
    <p:extLst>
      <p:ext uri="{BB962C8B-B14F-4D97-AF65-F5344CB8AC3E}">
        <p14:creationId xmlns:p14="http://schemas.microsoft.com/office/powerpoint/2010/main" val="346637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1750"/>
                                        <p:tgtEl>
                                          <p:spTgt spid="102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750"/>
                                        <p:tgtEl>
                                          <p:spTgt spid="3"/>
                                        </p:tgtEl>
                                      </p:cBhvr>
                                    </p:animEffect>
                                  </p:childTnLst>
                                </p:cTn>
                              </p:par>
                            </p:childTnLst>
                          </p:cTn>
                        </p:par>
                        <p:par>
                          <p:cTn id="11" fill="hold">
                            <p:stCondLst>
                              <p:cond delay="1750"/>
                            </p:stCondLst>
                            <p:childTnLst>
                              <p:par>
                                <p:cTn id="12" presetID="31"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750" fill="hold"/>
                                        <p:tgtEl>
                                          <p:spTgt spid="4"/>
                                        </p:tgtEl>
                                        <p:attrNameLst>
                                          <p:attrName>ppt_w</p:attrName>
                                        </p:attrNameLst>
                                      </p:cBhvr>
                                      <p:tavLst>
                                        <p:tav tm="0">
                                          <p:val>
                                            <p:fltVal val="0"/>
                                          </p:val>
                                        </p:tav>
                                        <p:tav tm="100000">
                                          <p:val>
                                            <p:strVal val="#ppt_w"/>
                                          </p:val>
                                        </p:tav>
                                      </p:tavLst>
                                    </p:anim>
                                    <p:anim calcmode="lin" valueType="num">
                                      <p:cBhvr>
                                        <p:cTn id="15" dur="1750" fill="hold"/>
                                        <p:tgtEl>
                                          <p:spTgt spid="4"/>
                                        </p:tgtEl>
                                        <p:attrNameLst>
                                          <p:attrName>ppt_h</p:attrName>
                                        </p:attrNameLst>
                                      </p:cBhvr>
                                      <p:tavLst>
                                        <p:tav tm="0">
                                          <p:val>
                                            <p:fltVal val="0"/>
                                          </p:val>
                                        </p:tav>
                                        <p:tav tm="100000">
                                          <p:val>
                                            <p:strVal val="#ppt_h"/>
                                          </p:val>
                                        </p:tav>
                                      </p:tavLst>
                                    </p:anim>
                                    <p:anim calcmode="lin" valueType="num">
                                      <p:cBhvr>
                                        <p:cTn id="16" dur="1750" fill="hold"/>
                                        <p:tgtEl>
                                          <p:spTgt spid="4"/>
                                        </p:tgtEl>
                                        <p:attrNameLst>
                                          <p:attrName>style.rotation</p:attrName>
                                        </p:attrNameLst>
                                      </p:cBhvr>
                                      <p:tavLst>
                                        <p:tav tm="0">
                                          <p:val>
                                            <p:fltVal val="90"/>
                                          </p:val>
                                        </p:tav>
                                        <p:tav tm="100000">
                                          <p:val>
                                            <p:fltVal val="0"/>
                                          </p:val>
                                        </p:tav>
                                      </p:tavLst>
                                    </p:anim>
                                    <p:animEffect transition="in" filter="fade">
                                      <p:cBhvr>
                                        <p:cTn id="1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a ultima cena, Imagenes animadas, Ultima cena de jes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81274"/>
            <a:ext cx="12192000" cy="427672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1006305" y="171262"/>
            <a:ext cx="10179389" cy="707886"/>
          </a:xfrm>
          <a:prstGeom prst="rect">
            <a:avLst/>
          </a:prstGeom>
        </p:spPr>
        <p:txBody>
          <a:bodyPr wrap="none">
            <a:spAutoFit/>
          </a:bodyPr>
          <a:lstStyle/>
          <a:p>
            <a:pPr algn="ctr">
              <a:spcAft>
                <a:spcPts val="0"/>
              </a:spcAft>
            </a:pPr>
            <a:r>
              <a:rPr lang="es-AR" sz="4000" b="1" kern="0" dirty="0">
                <a:solidFill>
                  <a:srgbClr val="E81C1B"/>
                </a:solidFill>
                <a:latin typeface="Marcellus SC" panose="020E0602050203020307" pitchFamily="34" charset="0"/>
                <a:ea typeface="Calibri" panose="020F0502020204030204" pitchFamily="34" charset="0"/>
                <a:cs typeface="Palatino-Roman"/>
              </a:rPr>
              <a:t>«Cristo nuestra Pascua ha sido inmolado</a:t>
            </a:r>
            <a:r>
              <a:rPr lang="es-AR" sz="4000" b="1" kern="0" dirty="0" smtClean="0">
                <a:solidFill>
                  <a:srgbClr val="E81C1B"/>
                </a:solidFill>
                <a:latin typeface="Marcellus SC" panose="020E0602050203020307" pitchFamily="34" charset="0"/>
                <a:ea typeface="Calibri" panose="020F0502020204030204" pitchFamily="34" charset="0"/>
                <a:cs typeface="Palatino-Roman"/>
              </a:rPr>
              <a:t>»</a:t>
            </a:r>
            <a:endParaRPr lang="en-US" sz="4000" b="1" dirty="0">
              <a:solidFill>
                <a:srgbClr val="E81C1B"/>
              </a:solidFill>
              <a:latin typeface="Marcellus SC" panose="020E0602050203020307" pitchFamily="34" charset="0"/>
              <a:ea typeface="Calibri" panose="020F0502020204030204" pitchFamily="34" charset="0"/>
              <a:cs typeface="SBL Hebrew" panose="02000000000000000000" pitchFamily="2" charset="-79"/>
            </a:endParaRPr>
          </a:p>
        </p:txBody>
      </p:sp>
      <p:sp>
        <p:nvSpPr>
          <p:cNvPr id="4" name="Rectángulo 3"/>
          <p:cNvSpPr/>
          <p:nvPr/>
        </p:nvSpPr>
        <p:spPr>
          <a:xfrm>
            <a:off x="10138612" y="981646"/>
            <a:ext cx="1047082" cy="400110"/>
          </a:xfrm>
          <a:prstGeom prst="rect">
            <a:avLst/>
          </a:prstGeom>
        </p:spPr>
        <p:txBody>
          <a:bodyPr wrap="none">
            <a:spAutoFit/>
          </a:bodyPr>
          <a:lstStyle/>
          <a:p>
            <a:pPr algn="ctr"/>
            <a:r>
              <a:rPr lang="es-AR" sz="2000" kern="0" dirty="0">
                <a:solidFill>
                  <a:srgbClr val="E81C1B"/>
                </a:solidFill>
                <a:latin typeface="Marcellus SC" panose="020E0602050203020307" pitchFamily="34" charset="0"/>
                <a:ea typeface="Calibri" panose="020F0502020204030204" pitchFamily="34" charset="0"/>
                <a:cs typeface="Palatino-Roman"/>
              </a:rPr>
              <a:t>1 Co 5,7</a:t>
            </a:r>
            <a:endParaRPr lang="en-US" sz="2000" kern="0" dirty="0">
              <a:solidFill>
                <a:srgbClr val="E81C1B"/>
              </a:solidFill>
              <a:latin typeface="Marcellus SC" panose="020E0602050203020307" pitchFamily="34" charset="0"/>
              <a:ea typeface="Calibri" panose="020F0502020204030204" pitchFamily="34" charset="0"/>
              <a:cs typeface="Palatino-Roman"/>
            </a:endParaRPr>
          </a:p>
        </p:txBody>
      </p:sp>
      <p:sp>
        <p:nvSpPr>
          <p:cNvPr id="5" name="Rectángulo 4"/>
          <p:cNvSpPr/>
          <p:nvPr/>
        </p:nvSpPr>
        <p:spPr>
          <a:xfrm>
            <a:off x="1006304" y="1478501"/>
            <a:ext cx="10179389" cy="1200329"/>
          </a:xfrm>
          <a:prstGeom prst="rect">
            <a:avLst/>
          </a:prstGeom>
          <a:solidFill>
            <a:srgbClr val="FDE00C"/>
          </a:solidFill>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es-AR" sz="2400" kern="0" dirty="0">
                <a:solidFill>
                  <a:schemeClr val="tx1"/>
                </a:solidFill>
                <a:latin typeface="Inter" panose="020B0502030000000004" pitchFamily="34" charset="0"/>
                <a:ea typeface="Calibri" panose="020F0502020204030204" pitchFamily="34" charset="0"/>
                <a:cs typeface="Palatino-Roman"/>
              </a:rPr>
              <a:t>La Iglesia, por tanto, concentra en Cristo, muerto y resucitado, la realidad de la Pascua, que no es ya un acontecimiento solo o un rito que se celebra, sino una persona viviente</a:t>
            </a:r>
            <a:endParaRPr lang="es-AR" sz="2400" dirty="0">
              <a:solidFill>
                <a:schemeClr val="tx1"/>
              </a:solidFill>
            </a:endParaRPr>
          </a:p>
        </p:txBody>
      </p:sp>
    </p:spTree>
    <p:extLst>
      <p:ext uri="{BB962C8B-B14F-4D97-AF65-F5344CB8AC3E}">
        <p14:creationId xmlns:p14="http://schemas.microsoft.com/office/powerpoint/2010/main" val="284393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1750" fill="hold"/>
                                        <p:tgtEl>
                                          <p:spTgt spid="2052"/>
                                        </p:tgtEl>
                                        <p:attrNameLst>
                                          <p:attrName>ppt_x</p:attrName>
                                        </p:attrNameLst>
                                      </p:cBhvr>
                                      <p:tavLst>
                                        <p:tav tm="0">
                                          <p:val>
                                            <p:strVal val="#ppt_x-#ppt_w/2"/>
                                          </p:val>
                                        </p:tav>
                                        <p:tav tm="100000">
                                          <p:val>
                                            <p:strVal val="#ppt_x"/>
                                          </p:val>
                                        </p:tav>
                                      </p:tavLst>
                                    </p:anim>
                                    <p:anim calcmode="lin" valueType="num">
                                      <p:cBhvr>
                                        <p:cTn id="8" dur="1750" fill="hold"/>
                                        <p:tgtEl>
                                          <p:spTgt spid="2052"/>
                                        </p:tgtEl>
                                        <p:attrNameLst>
                                          <p:attrName>ppt_y</p:attrName>
                                        </p:attrNameLst>
                                      </p:cBhvr>
                                      <p:tavLst>
                                        <p:tav tm="0">
                                          <p:val>
                                            <p:strVal val="#ppt_y"/>
                                          </p:val>
                                        </p:tav>
                                        <p:tav tm="100000">
                                          <p:val>
                                            <p:strVal val="#ppt_y"/>
                                          </p:val>
                                        </p:tav>
                                      </p:tavLst>
                                    </p:anim>
                                    <p:anim calcmode="lin" valueType="num">
                                      <p:cBhvr>
                                        <p:cTn id="9" dur="1750" fill="hold"/>
                                        <p:tgtEl>
                                          <p:spTgt spid="2052"/>
                                        </p:tgtEl>
                                        <p:attrNameLst>
                                          <p:attrName>ppt_w</p:attrName>
                                        </p:attrNameLst>
                                      </p:cBhvr>
                                      <p:tavLst>
                                        <p:tav tm="0">
                                          <p:val>
                                            <p:fltVal val="0"/>
                                          </p:val>
                                        </p:tav>
                                        <p:tav tm="100000">
                                          <p:val>
                                            <p:strVal val="#ppt_w"/>
                                          </p:val>
                                        </p:tav>
                                      </p:tavLst>
                                    </p:anim>
                                    <p:anim calcmode="lin" valueType="num">
                                      <p:cBhvr>
                                        <p:cTn id="10" dur="1750" fill="hold"/>
                                        <p:tgtEl>
                                          <p:spTgt spid="2052"/>
                                        </p:tgtEl>
                                        <p:attrNameLst>
                                          <p:attrName>ppt_h</p:attrName>
                                        </p:attrNameLst>
                                      </p:cBhvr>
                                      <p:tavLst>
                                        <p:tav tm="0">
                                          <p:val>
                                            <p:strVal val="#ppt_h"/>
                                          </p:val>
                                        </p:tav>
                                        <p:tav tm="100000">
                                          <p:val>
                                            <p:strVal val="#ppt_h"/>
                                          </p:val>
                                        </p:tav>
                                      </p:tavLst>
                                    </p:anim>
                                  </p:childTnLst>
                                </p:cTn>
                              </p:par>
                            </p:childTnLst>
                          </p:cTn>
                        </p:par>
                        <p:par>
                          <p:cTn id="11" fill="hold">
                            <p:stCondLst>
                              <p:cond delay="1750"/>
                            </p:stCondLst>
                            <p:childTnLst>
                              <p:par>
                                <p:cTn id="12" presetID="53" presetClass="entr" presetSubtype="52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750" fill="hold"/>
                                        <p:tgtEl>
                                          <p:spTgt spid="3"/>
                                        </p:tgtEl>
                                        <p:attrNameLst>
                                          <p:attrName>ppt_w</p:attrName>
                                        </p:attrNameLst>
                                      </p:cBhvr>
                                      <p:tavLst>
                                        <p:tav tm="0">
                                          <p:val>
                                            <p:fltVal val="0"/>
                                          </p:val>
                                        </p:tav>
                                        <p:tav tm="100000">
                                          <p:val>
                                            <p:strVal val="#ppt_w"/>
                                          </p:val>
                                        </p:tav>
                                      </p:tavLst>
                                    </p:anim>
                                    <p:anim calcmode="lin" valueType="num">
                                      <p:cBhvr>
                                        <p:cTn id="15" dur="1750" fill="hold"/>
                                        <p:tgtEl>
                                          <p:spTgt spid="3"/>
                                        </p:tgtEl>
                                        <p:attrNameLst>
                                          <p:attrName>ppt_h</p:attrName>
                                        </p:attrNameLst>
                                      </p:cBhvr>
                                      <p:tavLst>
                                        <p:tav tm="0">
                                          <p:val>
                                            <p:fltVal val="0"/>
                                          </p:val>
                                        </p:tav>
                                        <p:tav tm="100000">
                                          <p:val>
                                            <p:strVal val="#ppt_h"/>
                                          </p:val>
                                        </p:tav>
                                      </p:tavLst>
                                    </p:anim>
                                    <p:animEffect transition="in" filter="fade">
                                      <p:cBhvr>
                                        <p:cTn id="16" dur="1750"/>
                                        <p:tgtEl>
                                          <p:spTgt spid="3"/>
                                        </p:tgtEl>
                                      </p:cBhvr>
                                    </p:animEffect>
                                    <p:anim calcmode="lin" valueType="num">
                                      <p:cBhvr>
                                        <p:cTn id="17" dur="1750" fill="hold"/>
                                        <p:tgtEl>
                                          <p:spTgt spid="3"/>
                                        </p:tgtEl>
                                        <p:attrNameLst>
                                          <p:attrName>ppt_x</p:attrName>
                                        </p:attrNameLst>
                                      </p:cBhvr>
                                      <p:tavLst>
                                        <p:tav tm="0">
                                          <p:val>
                                            <p:fltVal val="0.5"/>
                                          </p:val>
                                        </p:tav>
                                        <p:tav tm="100000">
                                          <p:val>
                                            <p:strVal val="#ppt_x"/>
                                          </p:val>
                                        </p:tav>
                                      </p:tavLst>
                                    </p:anim>
                                    <p:anim calcmode="lin" valueType="num">
                                      <p:cBhvr>
                                        <p:cTn id="18" dur="175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1750" fill="hold"/>
                                        <p:tgtEl>
                                          <p:spTgt spid="4"/>
                                        </p:tgtEl>
                                        <p:attrNameLst>
                                          <p:attrName>ppt_w</p:attrName>
                                        </p:attrNameLst>
                                      </p:cBhvr>
                                      <p:tavLst>
                                        <p:tav tm="0">
                                          <p:val>
                                            <p:fltVal val="0"/>
                                          </p:val>
                                        </p:tav>
                                        <p:tav tm="100000">
                                          <p:val>
                                            <p:strVal val="#ppt_w"/>
                                          </p:val>
                                        </p:tav>
                                      </p:tavLst>
                                    </p:anim>
                                    <p:anim calcmode="lin" valueType="num">
                                      <p:cBhvr>
                                        <p:cTn id="22" dur="1750" fill="hold"/>
                                        <p:tgtEl>
                                          <p:spTgt spid="4"/>
                                        </p:tgtEl>
                                        <p:attrNameLst>
                                          <p:attrName>ppt_h</p:attrName>
                                        </p:attrNameLst>
                                      </p:cBhvr>
                                      <p:tavLst>
                                        <p:tav tm="0">
                                          <p:val>
                                            <p:fltVal val="0"/>
                                          </p:val>
                                        </p:tav>
                                        <p:tav tm="100000">
                                          <p:val>
                                            <p:strVal val="#ppt_h"/>
                                          </p:val>
                                        </p:tav>
                                      </p:tavLst>
                                    </p:anim>
                                    <p:animEffect transition="in" filter="fade">
                                      <p:cBhvr>
                                        <p:cTn id="23" dur="1750"/>
                                        <p:tgtEl>
                                          <p:spTgt spid="4"/>
                                        </p:tgtEl>
                                      </p:cBhvr>
                                    </p:animEffect>
                                    <p:anim calcmode="lin" valueType="num">
                                      <p:cBhvr>
                                        <p:cTn id="24" dur="1750" fill="hold"/>
                                        <p:tgtEl>
                                          <p:spTgt spid="4"/>
                                        </p:tgtEl>
                                        <p:attrNameLst>
                                          <p:attrName>ppt_x</p:attrName>
                                        </p:attrNameLst>
                                      </p:cBhvr>
                                      <p:tavLst>
                                        <p:tav tm="0">
                                          <p:val>
                                            <p:fltVal val="0.5"/>
                                          </p:val>
                                        </p:tav>
                                        <p:tav tm="100000">
                                          <p:val>
                                            <p:strVal val="#ppt_x"/>
                                          </p:val>
                                        </p:tav>
                                      </p:tavLst>
                                    </p:anim>
                                    <p:anim calcmode="lin" valueType="num">
                                      <p:cBhvr>
                                        <p:cTn id="25" dur="1750" fill="hold"/>
                                        <p:tgtEl>
                                          <p:spTgt spid="4"/>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ssolve">
                                      <p:cBhvr>
                                        <p:cTn id="30"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25573" y="0"/>
            <a:ext cx="12166427" cy="6858000"/>
            <a:chOff x="25573" y="0"/>
            <a:chExt cx="12166427" cy="6858000"/>
          </a:xfrm>
        </p:grpSpPr>
        <p:pic>
          <p:nvPicPr>
            <p:cNvPr id="4100"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5573" y="0"/>
              <a:ext cx="5966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6225001" y="0"/>
              <a:ext cx="5966999" cy="6858000"/>
            </a:xfrm>
            <a:prstGeom prst="rect">
              <a:avLst/>
            </a:prstGeom>
            <a:noFill/>
            <a:extLst>
              <a:ext uri="{909E8E84-426E-40DD-AFC4-6F175D3DCCD1}">
                <a14:hiddenFill xmlns:a14="http://schemas.microsoft.com/office/drawing/2010/main">
                  <a:solidFill>
                    <a:srgbClr val="FFFFFF"/>
                  </a:solidFill>
                </a14:hiddenFill>
              </a:ext>
            </a:extLst>
          </p:spPr>
        </p:pic>
      </p:grpSp>
      <p:pic>
        <p:nvPicPr>
          <p:cNvPr id="4098" name="Picture 2" descr="SEMANA SANTA para Niños &gt;&gt; Imágenes, Significado, Resumen |  Saberimagenes.com"/>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009073" y="1947353"/>
            <a:ext cx="5957506" cy="42376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ángulo 1"/>
          <p:cNvSpPr/>
          <p:nvPr/>
        </p:nvSpPr>
        <p:spPr>
          <a:xfrm>
            <a:off x="2336826" y="250402"/>
            <a:ext cx="7301999" cy="1446550"/>
          </a:xfrm>
          <a:prstGeom prst="rect">
            <a:avLst/>
          </a:prstGeom>
        </p:spPr>
        <p:txBody>
          <a:bodyPr wrap="none">
            <a:spAutoFit/>
          </a:bodyPr>
          <a:lstStyle/>
          <a:p>
            <a:r>
              <a:rPr lang="es-AR" sz="8800" kern="0" dirty="0" smtClean="0">
                <a:ln>
                  <a:solidFill>
                    <a:sysClr val="windowText" lastClr="000000"/>
                  </a:solidFill>
                </a:ln>
                <a:solidFill>
                  <a:srgbClr val="1B3871"/>
                </a:solidFill>
                <a:effectLst>
                  <a:glow rad="101600">
                    <a:srgbClr val="FFFF00">
                      <a:alpha val="60000"/>
                    </a:srgbClr>
                  </a:glow>
                </a:effectLst>
                <a:latin typeface="Mollas" panose="00000500000000000000" pitchFamily="2" charset="0"/>
                <a:ea typeface="Calibri" panose="020F0502020204030204" pitchFamily="34" charset="0"/>
                <a:cs typeface="Palatino-Roman"/>
              </a:rPr>
              <a:t>Raíces Bíblicas</a:t>
            </a:r>
            <a:endParaRPr lang="es-AR" sz="8800" dirty="0">
              <a:ln>
                <a:solidFill>
                  <a:sysClr val="windowText" lastClr="000000"/>
                </a:solidFill>
              </a:ln>
              <a:solidFill>
                <a:srgbClr val="1B3871"/>
              </a:solidFill>
              <a:effectLst>
                <a:glow rad="101600">
                  <a:srgbClr val="FFFF00">
                    <a:alpha val="60000"/>
                  </a:srgbClr>
                </a:glow>
              </a:effectLst>
              <a:latin typeface="Mollas" panose="00000500000000000000" pitchFamily="2" charset="0"/>
            </a:endParaRPr>
          </a:p>
        </p:txBody>
      </p:sp>
    </p:spTree>
    <p:extLst>
      <p:ext uri="{BB962C8B-B14F-4D97-AF65-F5344CB8AC3E}">
        <p14:creationId xmlns:p14="http://schemas.microsoft.com/office/powerpoint/2010/main" val="45166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1750"/>
                                        <p:tgtEl>
                                          <p:spTgt spid="4"/>
                                        </p:tgtEl>
                                      </p:cBhvr>
                                    </p:animEffect>
                                  </p:childTnLst>
                                </p:cTn>
                              </p:par>
                            </p:childTnLst>
                          </p:cTn>
                        </p:par>
                        <p:par>
                          <p:cTn id="8" fill="hold">
                            <p:stCondLst>
                              <p:cond delay="1750"/>
                            </p:stCondLst>
                            <p:childTnLst>
                              <p:par>
                                <p:cTn id="9" presetID="10"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1500"/>
                                        <p:tgtEl>
                                          <p:spTgt spid="4098"/>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500"/>
                                        <p:tgtEl>
                                          <p:spTgt spid="2"/>
                                        </p:tgtEl>
                                      </p:cBhvr>
                                    </p:animEffect>
                                    <p:anim calcmode="lin" valueType="num">
                                      <p:cBhvr>
                                        <p:cTn id="15" dur="1500" fill="hold"/>
                                        <p:tgtEl>
                                          <p:spTgt spid="2"/>
                                        </p:tgtEl>
                                        <p:attrNameLst>
                                          <p:attrName>ppt_x</p:attrName>
                                        </p:attrNameLst>
                                      </p:cBhvr>
                                      <p:tavLst>
                                        <p:tav tm="0">
                                          <p:val>
                                            <p:strVal val="#ppt_x"/>
                                          </p:val>
                                        </p:tav>
                                        <p:tav tm="100000">
                                          <p:val>
                                            <p:strVal val="#ppt_x"/>
                                          </p:val>
                                        </p:tav>
                                      </p:tavLst>
                                    </p:anim>
                                    <p:anim calcmode="lin" valueType="num">
                                      <p:cBhvr>
                                        <p:cTn id="16"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25573" y="0"/>
            <a:ext cx="12166427" cy="6858000"/>
            <a:chOff x="25573" y="0"/>
            <a:chExt cx="12166427" cy="6858000"/>
          </a:xfrm>
        </p:grpSpPr>
        <p:pic>
          <p:nvPicPr>
            <p:cNvPr id="8"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5573" y="0"/>
              <a:ext cx="5966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6225001" y="0"/>
              <a:ext cx="5966999"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ángulo 2"/>
          <p:cNvSpPr/>
          <p:nvPr/>
        </p:nvSpPr>
        <p:spPr>
          <a:xfrm>
            <a:off x="506381" y="226831"/>
            <a:ext cx="11204812" cy="3046988"/>
          </a:xfrm>
          <a:prstGeom prst="rect">
            <a:avLst/>
          </a:prstGeom>
          <a:noFill/>
        </p:spPr>
        <p:txBody>
          <a:bodyPr wrap="square">
            <a:spAutoFit/>
          </a:bodyPr>
          <a:lstStyle/>
          <a:p>
            <a:pPr indent="457200" algn="just">
              <a:spcAft>
                <a:spcPts val="0"/>
              </a:spcAft>
            </a:pPr>
            <a:r>
              <a:rPr lang="es-AR" sz="3200" kern="0" dirty="0">
                <a:effectLst/>
                <a:latin typeface="Narkisim" panose="020E0502050101010101" pitchFamily="34" charset="-79"/>
                <a:ea typeface="Calibri" panose="020F0502020204030204" pitchFamily="34" charset="0"/>
                <a:cs typeface="Narkisim" panose="020E0502050101010101" pitchFamily="34" charset="-79"/>
              </a:rPr>
              <a:t>En la base de la celebración pascual se puede encontrar un sacrificio ritual primitivo de la primavera, hecho por los agricultores con la ofrenda de las primicias del pan ácimo y por los pastores con la inmolación de un cordero. Estos ritos serán asumidos por Israel para celebrar su pascua histórica con los acontecimientos salvadores del Éxodo.</a:t>
            </a:r>
            <a:endParaRPr lang="en-US" sz="2800" dirty="0">
              <a:effectLst/>
              <a:latin typeface="Narkisim" panose="020E0502050101010101" pitchFamily="34" charset="-79"/>
              <a:ea typeface="Calibri" panose="020F0502020204030204" pitchFamily="34" charset="0"/>
              <a:cs typeface="Narkisim" panose="020E0502050101010101" pitchFamily="34" charset="-79"/>
            </a:endParaRPr>
          </a:p>
        </p:txBody>
      </p:sp>
      <p:sp>
        <p:nvSpPr>
          <p:cNvPr id="2" name="Rectángulo 1"/>
          <p:cNvSpPr/>
          <p:nvPr/>
        </p:nvSpPr>
        <p:spPr>
          <a:xfrm>
            <a:off x="1196299" y="3678071"/>
            <a:ext cx="9824975" cy="2062103"/>
          </a:xfrm>
          <a:prstGeom prst="rect">
            <a:avLst/>
          </a:prstGeom>
          <a:noFill/>
        </p:spPr>
        <p:txBody>
          <a:bodyPr wrap="square">
            <a:spAutoFit/>
          </a:bodyPr>
          <a:lstStyle/>
          <a:p>
            <a:pPr algn="just"/>
            <a:r>
              <a:rPr lang="es-AR" sz="3200" kern="0" dirty="0">
                <a:solidFill>
                  <a:srgbClr val="660033"/>
                </a:solidFill>
                <a:effectLst/>
                <a:latin typeface="Narkisim" panose="020E0502050101010101" pitchFamily="34" charset="-79"/>
                <a:ea typeface="Calibri" panose="020F0502020204030204" pitchFamily="34" charset="0"/>
                <a:cs typeface="Narkisim" panose="020E0502050101010101" pitchFamily="34" charset="-79"/>
              </a:rPr>
              <a:t>Ex 12: </a:t>
            </a:r>
            <a:r>
              <a:rPr lang="es-AR" sz="3200" kern="0" dirty="0">
                <a:effectLst/>
                <a:latin typeface="Narkisim" panose="020E0502050101010101" pitchFamily="34" charset="-79"/>
                <a:ea typeface="Calibri" panose="020F0502020204030204" pitchFamily="34" charset="0"/>
                <a:cs typeface="Narkisim" panose="020E0502050101010101" pitchFamily="34" charset="-79"/>
              </a:rPr>
              <a:t>La Pascua del Señor o paso de Yahvé para salvar a su pueblo. Es el primer significado de la Pascua como paso salvífico de Dios que preserva a los primogénitos de Israel del exterminio.</a:t>
            </a:r>
            <a:endParaRPr lang="en-US" sz="3200" kern="0" dirty="0">
              <a:effectLst/>
              <a:latin typeface="Narkisim" panose="020E0502050101010101" pitchFamily="34" charset="-79"/>
              <a:ea typeface="Calibri" panose="020F0502020204030204" pitchFamily="34" charset="0"/>
              <a:cs typeface="Narkisim" panose="020E0502050101010101" pitchFamily="34" charset="-79"/>
            </a:endParaRPr>
          </a:p>
        </p:txBody>
      </p:sp>
    </p:spTree>
    <p:extLst>
      <p:ext uri="{BB962C8B-B14F-4D97-AF65-F5344CB8AC3E}">
        <p14:creationId xmlns:p14="http://schemas.microsoft.com/office/powerpoint/2010/main" val="35476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750" fill="hold"/>
                                        <p:tgtEl>
                                          <p:spTgt spid="3"/>
                                        </p:tgtEl>
                                        <p:attrNameLst>
                                          <p:attrName>ppt_w</p:attrName>
                                        </p:attrNameLst>
                                      </p:cBhvr>
                                      <p:tavLst>
                                        <p:tav tm="0">
                                          <p:val>
                                            <p:fltVal val="0"/>
                                          </p:val>
                                        </p:tav>
                                        <p:tav tm="100000">
                                          <p:val>
                                            <p:strVal val="#ppt_w"/>
                                          </p:val>
                                        </p:tav>
                                      </p:tavLst>
                                    </p:anim>
                                    <p:anim calcmode="lin" valueType="num">
                                      <p:cBhvr>
                                        <p:cTn id="8" dur="1750" fill="hold"/>
                                        <p:tgtEl>
                                          <p:spTgt spid="3"/>
                                        </p:tgtEl>
                                        <p:attrNameLst>
                                          <p:attrName>ppt_h</p:attrName>
                                        </p:attrNameLst>
                                      </p:cBhvr>
                                      <p:tavLst>
                                        <p:tav tm="0">
                                          <p:val>
                                            <p:fltVal val="0"/>
                                          </p:val>
                                        </p:tav>
                                        <p:tav tm="100000">
                                          <p:val>
                                            <p:strVal val="#ppt_h"/>
                                          </p:val>
                                        </p:tav>
                                      </p:tavLst>
                                    </p:anim>
                                    <p:anim calcmode="lin" valueType="num">
                                      <p:cBhvr>
                                        <p:cTn id="9" dur="1750" fill="hold"/>
                                        <p:tgtEl>
                                          <p:spTgt spid="3"/>
                                        </p:tgtEl>
                                        <p:attrNameLst>
                                          <p:attrName>style.rotation</p:attrName>
                                        </p:attrNameLst>
                                      </p:cBhvr>
                                      <p:tavLst>
                                        <p:tav tm="0">
                                          <p:val>
                                            <p:fltVal val="90"/>
                                          </p:val>
                                        </p:tav>
                                        <p:tav tm="100000">
                                          <p:val>
                                            <p:fltVal val="0"/>
                                          </p:val>
                                        </p:tav>
                                      </p:tavLst>
                                    </p:anim>
                                    <p:animEffect transition="in" filter="fade">
                                      <p:cBhvr>
                                        <p:cTn id="10" dur="1750"/>
                                        <p:tgtEl>
                                          <p:spTgt spid="3"/>
                                        </p:tgtEl>
                                      </p:cBhvr>
                                    </p:animEffect>
                                  </p:childTnLst>
                                </p:cTn>
                              </p:par>
                            </p:childTnLst>
                          </p:cTn>
                        </p:par>
                        <p:par>
                          <p:cTn id="11" fill="hold">
                            <p:stCondLst>
                              <p:cond delay="1750"/>
                            </p:stCondLst>
                            <p:childTnLst>
                              <p:par>
                                <p:cTn id="12" presetID="35"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750"/>
                                        <p:tgtEl>
                                          <p:spTgt spid="2"/>
                                        </p:tgtEl>
                                      </p:cBhvr>
                                    </p:animEffect>
                                    <p:anim calcmode="lin" valueType="num">
                                      <p:cBhvr>
                                        <p:cTn id="15" dur="1750" fill="hold"/>
                                        <p:tgtEl>
                                          <p:spTgt spid="2"/>
                                        </p:tgtEl>
                                        <p:attrNameLst>
                                          <p:attrName>style.rotation</p:attrName>
                                        </p:attrNameLst>
                                      </p:cBhvr>
                                      <p:tavLst>
                                        <p:tav tm="0">
                                          <p:val>
                                            <p:fltVal val="720"/>
                                          </p:val>
                                        </p:tav>
                                        <p:tav tm="100000">
                                          <p:val>
                                            <p:fltVal val="0"/>
                                          </p:val>
                                        </p:tav>
                                      </p:tavLst>
                                    </p:anim>
                                    <p:anim calcmode="lin" valueType="num">
                                      <p:cBhvr>
                                        <p:cTn id="16" dur="1750" fill="hold"/>
                                        <p:tgtEl>
                                          <p:spTgt spid="2"/>
                                        </p:tgtEl>
                                        <p:attrNameLst>
                                          <p:attrName>ppt_h</p:attrName>
                                        </p:attrNameLst>
                                      </p:cBhvr>
                                      <p:tavLst>
                                        <p:tav tm="0">
                                          <p:val>
                                            <p:fltVal val="0"/>
                                          </p:val>
                                        </p:tav>
                                        <p:tav tm="100000">
                                          <p:val>
                                            <p:strVal val="#ppt_h"/>
                                          </p:val>
                                        </p:tav>
                                      </p:tavLst>
                                    </p:anim>
                                    <p:anim calcmode="lin" valueType="num">
                                      <p:cBhvr>
                                        <p:cTn id="17" dur="175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25573" y="0"/>
            <a:ext cx="12166427" cy="6858000"/>
            <a:chOff x="25573" y="0"/>
            <a:chExt cx="12166427" cy="6858000"/>
          </a:xfrm>
        </p:grpSpPr>
        <p:pic>
          <p:nvPicPr>
            <p:cNvPr id="8"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5573" y="0"/>
              <a:ext cx="5966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6225001" y="0"/>
              <a:ext cx="5966999"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ángulo 2"/>
          <p:cNvSpPr/>
          <p:nvPr/>
        </p:nvSpPr>
        <p:spPr>
          <a:xfrm>
            <a:off x="506381" y="226831"/>
            <a:ext cx="11204812" cy="3046988"/>
          </a:xfrm>
          <a:prstGeom prst="rect">
            <a:avLst/>
          </a:prstGeom>
          <a:noFill/>
        </p:spPr>
        <p:txBody>
          <a:bodyPr wrap="square">
            <a:spAutoFit/>
          </a:bodyPr>
          <a:lstStyle/>
          <a:p>
            <a:pPr indent="457200" algn="just">
              <a:spcAft>
                <a:spcPts val="0"/>
              </a:spcAft>
            </a:pPr>
            <a:r>
              <a:rPr lang="es-AR" sz="3200" kern="0" dirty="0">
                <a:effectLst/>
                <a:latin typeface="Narkisim" panose="020E0502050101010101" pitchFamily="34" charset="-79"/>
                <a:ea typeface="Calibri" panose="020F0502020204030204" pitchFamily="34" charset="0"/>
                <a:cs typeface="Narkisim" panose="020E0502050101010101" pitchFamily="34" charset="-79"/>
              </a:rPr>
              <a:t>En la base de la celebración pascual se puede encontrar un sacrificio ritual primitivo de la primavera, hecho por los agricultores con la ofrenda de las primicias del pan ácimo y por los pastores con la inmolación de un cordero. Estos ritos serán asumidos por Israel para celebrar su pascua histórica con los acontecimientos salvadores del Éxodo.</a:t>
            </a:r>
            <a:endParaRPr lang="en-US" sz="2800" dirty="0">
              <a:effectLst/>
              <a:latin typeface="Narkisim" panose="020E0502050101010101" pitchFamily="34" charset="-79"/>
              <a:ea typeface="Calibri" panose="020F0502020204030204" pitchFamily="34" charset="0"/>
              <a:cs typeface="Narkisim" panose="020E0502050101010101" pitchFamily="34" charset="-79"/>
            </a:endParaRPr>
          </a:p>
        </p:txBody>
      </p:sp>
      <p:sp>
        <p:nvSpPr>
          <p:cNvPr id="6" name="Rectángulo 5"/>
          <p:cNvSpPr/>
          <p:nvPr/>
        </p:nvSpPr>
        <p:spPr>
          <a:xfrm>
            <a:off x="1196299" y="3678071"/>
            <a:ext cx="9824975" cy="2554545"/>
          </a:xfrm>
          <a:prstGeom prst="rect">
            <a:avLst/>
          </a:prstGeom>
          <a:noFill/>
        </p:spPr>
        <p:txBody>
          <a:bodyPr wrap="square">
            <a:spAutoFit/>
          </a:bodyPr>
          <a:lstStyle/>
          <a:p>
            <a:pPr algn="just"/>
            <a:r>
              <a:rPr lang="es-ES" sz="3200" kern="0" dirty="0" smtClean="0">
                <a:solidFill>
                  <a:srgbClr val="660033"/>
                </a:solidFill>
                <a:effectLst/>
                <a:latin typeface="Narkisim" panose="020E0502050101010101" pitchFamily="34" charset="-79"/>
                <a:ea typeface="Calibri" panose="020F0502020204030204" pitchFamily="34" charset="0"/>
                <a:cs typeface="Narkisim" panose="020E0502050101010101" pitchFamily="34" charset="-79"/>
              </a:rPr>
              <a:t>Ex 14: </a:t>
            </a:r>
            <a:r>
              <a:rPr lang="es-ES" sz="3200" kern="0" dirty="0" smtClean="0">
                <a:effectLst/>
                <a:latin typeface="Narkisim" panose="020E0502050101010101" pitchFamily="34" charset="-79"/>
                <a:ea typeface="Calibri" panose="020F0502020204030204" pitchFamily="34" charset="0"/>
                <a:cs typeface="Narkisim" panose="020E0502050101010101" pitchFamily="34" charset="-79"/>
              </a:rPr>
              <a:t>Paso de Israel a través del Mar Rojo, cuando el pueblo milagrosamente escapa del Faraón y se abren las aguas del mar a su paso. Mientras que el pueblo que realiza un paso en el cual es salvado de la esclavitud, el enemigo con sus carros y caballeros se hunde en las aguas del mar Rojo.</a:t>
            </a:r>
            <a:endParaRPr lang="en-US" sz="3200" kern="0" dirty="0">
              <a:effectLst/>
              <a:latin typeface="Narkisim" panose="020E0502050101010101" pitchFamily="34" charset="-79"/>
              <a:ea typeface="Calibri" panose="020F0502020204030204" pitchFamily="34" charset="0"/>
              <a:cs typeface="Narkisim" panose="020E0502050101010101" pitchFamily="34" charset="-79"/>
            </a:endParaRPr>
          </a:p>
        </p:txBody>
      </p:sp>
    </p:spTree>
    <p:extLst>
      <p:ext uri="{BB962C8B-B14F-4D97-AF65-F5344CB8AC3E}">
        <p14:creationId xmlns:p14="http://schemas.microsoft.com/office/powerpoint/2010/main" val="309615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style.rotation</p:attrName>
                                        </p:attrNameLst>
                                      </p:cBhvr>
                                      <p:tavLst>
                                        <p:tav tm="0">
                                          <p:val>
                                            <p:fltVal val="720"/>
                                          </p:val>
                                        </p:tav>
                                        <p:tav tm="100000">
                                          <p:val>
                                            <p:fltVal val="0"/>
                                          </p:val>
                                        </p:tav>
                                      </p:tavLst>
                                    </p:anim>
                                    <p:anim calcmode="lin" valueType="num">
                                      <p:cBhvr>
                                        <p:cTn id="9" dur="1750" fill="hold"/>
                                        <p:tgtEl>
                                          <p:spTgt spid="6"/>
                                        </p:tgtEl>
                                        <p:attrNameLst>
                                          <p:attrName>ppt_h</p:attrName>
                                        </p:attrNameLst>
                                      </p:cBhvr>
                                      <p:tavLst>
                                        <p:tav tm="0">
                                          <p:val>
                                            <p:fltVal val="0"/>
                                          </p:val>
                                        </p:tav>
                                        <p:tav tm="100000">
                                          <p:val>
                                            <p:strVal val="#ppt_h"/>
                                          </p:val>
                                        </p:tav>
                                      </p:tavLst>
                                    </p:anim>
                                    <p:anim calcmode="lin" valueType="num">
                                      <p:cBhvr>
                                        <p:cTn id="10" dur="175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25573" y="0"/>
            <a:ext cx="12166427" cy="6858000"/>
            <a:chOff x="25573" y="0"/>
            <a:chExt cx="12166427" cy="6858000"/>
          </a:xfrm>
        </p:grpSpPr>
        <p:pic>
          <p:nvPicPr>
            <p:cNvPr id="8"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5573" y="0"/>
              <a:ext cx="5966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6225001" y="0"/>
              <a:ext cx="5966999"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ángulo 2"/>
          <p:cNvSpPr/>
          <p:nvPr/>
        </p:nvSpPr>
        <p:spPr>
          <a:xfrm>
            <a:off x="506381" y="226831"/>
            <a:ext cx="11204812" cy="3046988"/>
          </a:xfrm>
          <a:prstGeom prst="rect">
            <a:avLst/>
          </a:prstGeom>
          <a:noFill/>
        </p:spPr>
        <p:txBody>
          <a:bodyPr wrap="square">
            <a:spAutoFit/>
          </a:bodyPr>
          <a:lstStyle/>
          <a:p>
            <a:pPr indent="457200" algn="just">
              <a:spcAft>
                <a:spcPts val="0"/>
              </a:spcAft>
            </a:pPr>
            <a:r>
              <a:rPr lang="es-AR" sz="3200" kern="0" dirty="0">
                <a:effectLst/>
                <a:latin typeface="Narkisim" panose="020E0502050101010101" pitchFamily="34" charset="-79"/>
                <a:ea typeface="Calibri" panose="020F0502020204030204" pitchFamily="34" charset="0"/>
                <a:cs typeface="Narkisim" panose="020E0502050101010101" pitchFamily="34" charset="-79"/>
              </a:rPr>
              <a:t>En la base de la celebración pascual se puede encontrar un sacrificio ritual primitivo de la primavera, hecho por los agricultores con la ofrenda de las primicias del pan ácimo y por los pastores con la inmolación de un cordero. Estos ritos serán asumidos por Israel para celebrar su pascua histórica con los acontecimientos salvadores del Éxodo.</a:t>
            </a:r>
            <a:endParaRPr lang="en-US" sz="2800" dirty="0">
              <a:effectLst/>
              <a:latin typeface="Narkisim" panose="020E0502050101010101" pitchFamily="34" charset="-79"/>
              <a:ea typeface="Calibri" panose="020F0502020204030204" pitchFamily="34" charset="0"/>
              <a:cs typeface="Narkisim" panose="020E0502050101010101" pitchFamily="34" charset="-79"/>
            </a:endParaRPr>
          </a:p>
        </p:txBody>
      </p:sp>
      <p:sp>
        <p:nvSpPr>
          <p:cNvPr id="10" name="Rectángulo 9"/>
          <p:cNvSpPr/>
          <p:nvPr/>
        </p:nvSpPr>
        <p:spPr>
          <a:xfrm>
            <a:off x="1196299" y="3429000"/>
            <a:ext cx="9824975" cy="3046988"/>
          </a:xfrm>
          <a:prstGeom prst="rect">
            <a:avLst/>
          </a:prstGeom>
          <a:noFill/>
          <a:ln w="381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a:spAutoFit/>
          </a:bodyPr>
          <a:lstStyle/>
          <a:p>
            <a:pPr algn="ctr"/>
            <a:r>
              <a:rPr lang="es-ES" sz="3200" kern="0" dirty="0" smtClean="0">
                <a:solidFill>
                  <a:schemeClr val="tx1"/>
                </a:solidFill>
                <a:effectLst/>
                <a:latin typeface="Narkisim" panose="020E0502050101010101" pitchFamily="34" charset="-79"/>
                <a:ea typeface="Calibri" panose="020F0502020204030204" pitchFamily="34" charset="0"/>
                <a:cs typeface="Narkisim" panose="020E0502050101010101" pitchFamily="34" charset="-79"/>
              </a:rPr>
              <a:t>Ambos episodios son conmemorados litúrgicamente por todas las generaciones cada año (cf. Dt 16,1-8), en un rito sugestivo de palabras, oraciones y banquete sagrado que permite a los israelitas de todas las generaciones identificarse con la gracia y la experiencia liberadora de este paso de Dios y de su pueblo (cf. Ex 13,3-10).</a:t>
            </a:r>
            <a:endParaRPr lang="en-US" sz="3200" kern="0" dirty="0">
              <a:solidFill>
                <a:schemeClr val="tx1"/>
              </a:solidFill>
              <a:effectLst/>
              <a:latin typeface="Narkisim" panose="020E0502050101010101" pitchFamily="34" charset="-79"/>
              <a:ea typeface="Calibri" panose="020F0502020204030204" pitchFamily="34" charset="0"/>
              <a:cs typeface="Narkisim" panose="020E0502050101010101" pitchFamily="34" charset="-79"/>
            </a:endParaRPr>
          </a:p>
        </p:txBody>
      </p:sp>
    </p:spTree>
    <p:extLst>
      <p:ext uri="{BB962C8B-B14F-4D97-AF65-F5344CB8AC3E}">
        <p14:creationId xmlns:p14="http://schemas.microsoft.com/office/powerpoint/2010/main" val="260434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750"/>
                                        <p:tgtEl>
                                          <p:spTgt spid="10"/>
                                        </p:tgtEl>
                                      </p:cBhvr>
                                    </p:animEffect>
                                    <p:anim calcmode="lin" valueType="num">
                                      <p:cBhvr>
                                        <p:cTn id="8" dur="1750" fill="hold"/>
                                        <p:tgtEl>
                                          <p:spTgt spid="10"/>
                                        </p:tgtEl>
                                        <p:attrNameLst>
                                          <p:attrName>style.rotation</p:attrName>
                                        </p:attrNameLst>
                                      </p:cBhvr>
                                      <p:tavLst>
                                        <p:tav tm="0">
                                          <p:val>
                                            <p:fltVal val="720"/>
                                          </p:val>
                                        </p:tav>
                                        <p:tav tm="100000">
                                          <p:val>
                                            <p:fltVal val="0"/>
                                          </p:val>
                                        </p:tav>
                                      </p:tavLst>
                                    </p:anim>
                                    <p:anim calcmode="lin" valueType="num">
                                      <p:cBhvr>
                                        <p:cTn id="9" dur="1750" fill="hold"/>
                                        <p:tgtEl>
                                          <p:spTgt spid="10"/>
                                        </p:tgtEl>
                                        <p:attrNameLst>
                                          <p:attrName>ppt_h</p:attrName>
                                        </p:attrNameLst>
                                      </p:cBhvr>
                                      <p:tavLst>
                                        <p:tav tm="0">
                                          <p:val>
                                            <p:fltVal val="0"/>
                                          </p:val>
                                        </p:tav>
                                        <p:tav tm="100000">
                                          <p:val>
                                            <p:strVal val="#ppt_h"/>
                                          </p:val>
                                        </p:tav>
                                      </p:tavLst>
                                    </p:anim>
                                    <p:anim calcmode="lin" valueType="num">
                                      <p:cBhvr>
                                        <p:cTn id="10" dur="1750" fill="hold"/>
                                        <p:tgtEl>
                                          <p:spTgt spid="1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370928" y="0"/>
            <a:ext cx="11579150" cy="6858000"/>
            <a:chOff x="370928" y="0"/>
            <a:chExt cx="11579150" cy="6858000"/>
          </a:xfrm>
        </p:grpSpPr>
        <p:pic>
          <p:nvPicPr>
            <p:cNvPr id="5"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70928" y="0"/>
              <a:ext cx="5966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hem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5983079" y="0"/>
              <a:ext cx="5966999" cy="6858000"/>
            </a:xfrm>
            <a:prstGeom prst="rect">
              <a:avLst/>
            </a:prstGeom>
            <a:noFill/>
            <a:extLst>
              <a:ext uri="{909E8E84-426E-40DD-AFC4-6F175D3DCCD1}">
                <a14:hiddenFill xmlns:a14="http://schemas.microsoft.com/office/drawing/2010/main">
                  <a:solidFill>
                    <a:srgbClr val="FFFFFF"/>
                  </a:solidFill>
                </a14:hiddenFill>
              </a:ext>
            </a:extLst>
          </p:spPr>
        </p:pic>
      </p:grpSp>
      <p:pic>
        <p:nvPicPr>
          <p:cNvPr id="5128" name="Picture 8" descr="Cuadro decorativo BRÚJULA – Cano Y Cano"/>
          <p:cNvPicPr>
            <a:picLocks noChangeAspect="1" noChangeArrowheads="1"/>
          </p:cNvPicPr>
          <p:nvPr/>
        </p:nvPicPr>
        <p:blipFill rotWithShape="1">
          <a:blip r:embed="rId3">
            <a:extLst>
              <a:ext uri="{28A0092B-C50C-407E-A947-70E740481C1C}">
                <a14:useLocalDpi xmlns:a14="http://schemas.microsoft.com/office/drawing/2010/main" val="0"/>
              </a:ext>
            </a:extLst>
          </a:blip>
          <a:srcRect l="3898" t="27941" r="2682" b="33086"/>
          <a:stretch/>
        </p:blipFill>
        <p:spPr bwMode="auto">
          <a:xfrm>
            <a:off x="370928" y="3835018"/>
            <a:ext cx="11579150" cy="2865075"/>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503506" y="886458"/>
            <a:ext cx="11313994" cy="2062103"/>
          </a:xfrm>
          <a:prstGeom prst="rect">
            <a:avLst/>
          </a:prstGeom>
          <a:noFill/>
        </p:spPr>
        <p:txBody>
          <a:bodyPr wrap="square">
            <a:spAutoFit/>
          </a:bodyPr>
          <a:lstStyle/>
          <a:p>
            <a:pPr indent="457200" algn="just"/>
            <a:r>
              <a:rPr lang="es-AR" sz="3200" kern="0" dirty="0">
                <a:effectLst/>
                <a:latin typeface="Narkisim" panose="020E0502050101010101" pitchFamily="34" charset="-79"/>
                <a:ea typeface="Calibri" panose="020F0502020204030204" pitchFamily="34" charset="0"/>
                <a:cs typeface="Narkisim" panose="020E0502050101010101" pitchFamily="34" charset="-79"/>
              </a:rPr>
              <a:t>Sobre esta base se comprende el sentido de la Pascua de Jesús. </a:t>
            </a:r>
            <a:r>
              <a:rPr lang="es-AR" sz="3200" kern="0" dirty="0">
                <a:effectLst/>
                <a:latin typeface="Narkisim" panose="020E0502050101010101" pitchFamily="34" charset="-79"/>
                <a:ea typeface="Calibri" panose="020F0502020204030204" pitchFamily="34" charset="0"/>
                <a:cs typeface="Narkisim" panose="020E0502050101010101" pitchFamily="34" charset="-79"/>
              </a:rPr>
              <a:t>Asumiendo el trasfondo salvífico y algunos elementos rituales de estos </a:t>
            </a:r>
            <a:r>
              <a:rPr lang="es-AR" sz="3200" kern="0" dirty="0" smtClean="0">
                <a:effectLst/>
                <a:latin typeface="Narkisim" panose="020E0502050101010101" pitchFamily="34" charset="-79"/>
                <a:ea typeface="Calibri" panose="020F0502020204030204" pitchFamily="34" charset="0"/>
                <a:cs typeface="Narkisim" panose="020E0502050101010101" pitchFamily="34" charset="-79"/>
              </a:rPr>
              <a:t>momentos </a:t>
            </a:r>
            <a:r>
              <a:rPr lang="es-AR" sz="3200" kern="0" dirty="0">
                <a:effectLst/>
                <a:latin typeface="Narkisim" panose="020E0502050101010101" pitchFamily="34" charset="-79"/>
                <a:ea typeface="Calibri" panose="020F0502020204030204" pitchFamily="34" charset="0"/>
                <a:cs typeface="Narkisim" panose="020E0502050101010101" pitchFamily="34" charset="-79"/>
              </a:rPr>
              <a:t>pascuales, Jesús celebra y vive su Pascua, de la que los episodios anteriores son un símbolo y una profecía.</a:t>
            </a:r>
            <a:endParaRPr lang="en-US" sz="3200" kern="0" dirty="0">
              <a:effectLst/>
              <a:latin typeface="Narkisim" panose="020E0502050101010101" pitchFamily="34" charset="-79"/>
              <a:ea typeface="Calibri" panose="020F0502020204030204" pitchFamily="34" charset="0"/>
              <a:cs typeface="Narkisim" panose="020E0502050101010101" pitchFamily="34" charset="-79"/>
            </a:endParaRPr>
          </a:p>
        </p:txBody>
      </p:sp>
    </p:spTree>
    <p:extLst>
      <p:ext uri="{BB962C8B-B14F-4D97-AF65-F5344CB8AC3E}">
        <p14:creationId xmlns:p14="http://schemas.microsoft.com/office/powerpoint/2010/main" val="257789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wipe(left)">
                                      <p:cBhvr>
                                        <p:cTn id="7" dur="1750"/>
                                        <p:tgtEl>
                                          <p:spTgt spid="512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0364"/>
            <a:ext cx="12192000" cy="4987636"/>
          </a:xfrm>
          <a:prstGeom prst="rect">
            <a:avLst/>
          </a:prstGeom>
          <a:ln>
            <a:noFill/>
          </a:ln>
          <a:effectLst>
            <a:softEdge rad="112500"/>
          </a:effectLst>
        </p:spPr>
      </p:pic>
      <p:sp>
        <p:nvSpPr>
          <p:cNvPr id="4" name="Rectángulo 3"/>
          <p:cNvSpPr/>
          <p:nvPr/>
        </p:nvSpPr>
        <p:spPr>
          <a:xfrm>
            <a:off x="0" y="0"/>
            <a:ext cx="12192000" cy="2062103"/>
          </a:xfrm>
          <a:prstGeom prst="rect">
            <a:avLst/>
          </a:prstGeom>
          <a:noFill/>
        </p:spPr>
        <p:txBody>
          <a:bodyPr wrap="square">
            <a:spAutoFit/>
          </a:bodyPr>
          <a:lstStyle/>
          <a:p>
            <a:pPr indent="457200" algn="just"/>
            <a:r>
              <a:rPr lang="es-AR" sz="3200" kern="0" dirty="0">
                <a:solidFill>
                  <a:srgbClr val="A93034"/>
                </a:solidFill>
                <a:effectLst/>
                <a:latin typeface="Narkisim" panose="020E0502050101010101" pitchFamily="34" charset="-79"/>
                <a:ea typeface="Calibri" panose="020F0502020204030204" pitchFamily="34" charset="0"/>
                <a:cs typeface="Narkisim" panose="020E0502050101010101" pitchFamily="34" charset="-79"/>
              </a:rPr>
              <a:t>La celebración de la cena pascual ritual en la última Cena, ya con un sentido nuevo, unido a la perspectiva de su pasión y muerte y a la memoria que deberán hacer los suyos, es la nueva cena de la nueva Pascua que asume en parte y cambia la Pascua de los judíos. </a:t>
            </a:r>
          </a:p>
        </p:txBody>
      </p:sp>
    </p:spTree>
    <p:extLst>
      <p:ext uri="{BB962C8B-B14F-4D97-AF65-F5344CB8AC3E}">
        <p14:creationId xmlns:p14="http://schemas.microsoft.com/office/powerpoint/2010/main" val="165204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750"/>
                                        <p:tgtEl>
                                          <p:spTgt spid="3"/>
                                        </p:tgtEl>
                                      </p:cBhvr>
                                    </p:animEffect>
                                  </p:childTnLst>
                                </p:cTn>
                              </p:par>
                            </p:childTnLst>
                          </p:cTn>
                        </p:par>
                        <p:par>
                          <p:cTn id="8" fill="hold">
                            <p:stCondLst>
                              <p:cond delay="1750"/>
                            </p:stCondLst>
                            <p:childTnLst>
                              <p:par>
                                <p:cTn id="9" presetID="18" presetClass="entr" presetSubtype="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0364"/>
            <a:ext cx="12192000" cy="4987636"/>
          </a:xfrm>
          <a:prstGeom prst="rect">
            <a:avLst/>
          </a:prstGeom>
          <a:ln>
            <a:noFill/>
          </a:ln>
          <a:effectLst>
            <a:softEdge rad="112500"/>
          </a:effectLst>
        </p:spPr>
      </p:pic>
      <p:sp>
        <p:nvSpPr>
          <p:cNvPr id="3" name="Rectángulo 2"/>
          <p:cNvSpPr/>
          <p:nvPr/>
        </p:nvSpPr>
        <p:spPr>
          <a:xfrm>
            <a:off x="136478" y="-27299"/>
            <a:ext cx="11955438" cy="2062103"/>
          </a:xfrm>
          <a:prstGeom prst="rect">
            <a:avLst/>
          </a:prstGeom>
          <a:noFill/>
        </p:spPr>
        <p:txBody>
          <a:bodyPr wrap="square">
            <a:spAutoFit/>
          </a:bodyPr>
          <a:lstStyle/>
          <a:p>
            <a:pPr indent="457200" algn="just"/>
            <a:r>
              <a:rPr lang="es-ES" sz="3200" kern="0" dirty="0" smtClean="0">
                <a:solidFill>
                  <a:srgbClr val="A93034"/>
                </a:solidFill>
                <a:effectLst/>
                <a:latin typeface="Narkisim" panose="020E0502050101010101" pitchFamily="34" charset="-79"/>
                <a:ea typeface="Calibri" panose="020F0502020204030204" pitchFamily="34" charset="0"/>
                <a:cs typeface="Narkisim" panose="020E0502050101010101" pitchFamily="34" charset="-79"/>
              </a:rPr>
              <a:t>La muerte en la cruz se vislumbra como el cumplimiento de la inmolación del verdadero Cordero pascual. La gloriosa resurrección es el verdadero y extraordinario paso de la muerte a la vida, el éxodo de Cristo al Padre.</a:t>
            </a:r>
            <a:endParaRPr lang="es-AR" sz="3200" kern="0" dirty="0">
              <a:solidFill>
                <a:srgbClr val="A93034"/>
              </a:solidFill>
              <a:effectLst/>
              <a:latin typeface="Narkisim" panose="020E0502050101010101" pitchFamily="34" charset="-79"/>
              <a:ea typeface="Calibri" panose="020F0502020204030204" pitchFamily="34" charset="0"/>
              <a:cs typeface="Narkisim" panose="020E0502050101010101" pitchFamily="34" charset="-79"/>
            </a:endParaRPr>
          </a:p>
        </p:txBody>
      </p:sp>
    </p:spTree>
    <p:extLst>
      <p:ext uri="{BB962C8B-B14F-4D97-AF65-F5344CB8AC3E}">
        <p14:creationId xmlns:p14="http://schemas.microsoft.com/office/powerpoint/2010/main" val="80454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mana Santa – TRIDUO PASCUAL DESDE LA VIDA CONTEMPLATIVA – Orden  Inmaculada Concep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509"/>
            <a:ext cx="12192000" cy="6874509"/>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0" y="317123"/>
            <a:ext cx="12192000" cy="1384995"/>
          </a:xfrm>
          <a:prstGeom prst="rect">
            <a:avLst/>
          </a:prstGeom>
          <a:solidFill>
            <a:srgbClr val="AA9360">
              <a:alpha val="30196"/>
            </a:srgbClr>
          </a:solidFill>
        </p:spPr>
        <p:txBody>
          <a:bodyPr wrap="square">
            <a:spAutoFit/>
          </a:bodyPr>
          <a:lstStyle/>
          <a:p>
            <a:pPr indent="457200" algn="ctr"/>
            <a:r>
              <a:rPr lang="es-ES" sz="2800" kern="0" dirty="0" smtClean="0">
                <a:ln>
                  <a:solidFill>
                    <a:srgbClr val="660033"/>
                  </a:solidFill>
                </a:ln>
                <a:solidFill>
                  <a:srgbClr val="FFFF00"/>
                </a:solidFill>
                <a:effectLst>
                  <a:glow rad="101600">
                    <a:schemeClr val="tx1">
                      <a:alpha val="60000"/>
                    </a:schemeClr>
                  </a:glow>
                </a:effectLst>
                <a:latin typeface="Narkisim" panose="020E0502050101010101" pitchFamily="34" charset="-79"/>
                <a:ea typeface="Calibri" panose="020F0502020204030204" pitchFamily="34" charset="0"/>
                <a:cs typeface="Narkisim" panose="020E0502050101010101" pitchFamily="34" charset="-79"/>
              </a:rPr>
              <a:t>Fiel al mandato de su Señor de celebrar perennemente su memorial, la Iglesia celebra su Pascua, que es Cristo, en una memoria litúrgica que es precisamente el memorial de la nueva Pascua</a:t>
            </a:r>
            <a:endParaRPr lang="es-AR" sz="2800" kern="0" dirty="0">
              <a:ln>
                <a:solidFill>
                  <a:srgbClr val="660033"/>
                </a:solidFill>
              </a:ln>
              <a:solidFill>
                <a:srgbClr val="FFFF00"/>
              </a:solidFill>
              <a:effectLst>
                <a:glow rad="101600">
                  <a:schemeClr val="tx1">
                    <a:alpha val="60000"/>
                  </a:schemeClr>
                </a:glow>
              </a:effectLst>
              <a:latin typeface="Narkisim" panose="020E0502050101010101" pitchFamily="34" charset="-79"/>
              <a:ea typeface="Calibri" panose="020F0502020204030204" pitchFamily="34" charset="0"/>
              <a:cs typeface="Narkisim" panose="020E0502050101010101" pitchFamily="34" charset="-79"/>
            </a:endParaRPr>
          </a:p>
        </p:txBody>
      </p:sp>
      <p:sp>
        <p:nvSpPr>
          <p:cNvPr id="4" name="Rectángulo 3"/>
          <p:cNvSpPr/>
          <p:nvPr/>
        </p:nvSpPr>
        <p:spPr>
          <a:xfrm>
            <a:off x="0" y="1919491"/>
            <a:ext cx="12192000" cy="1384995"/>
          </a:xfrm>
          <a:prstGeom prst="rect">
            <a:avLst/>
          </a:prstGeom>
          <a:solidFill>
            <a:srgbClr val="AA9360">
              <a:alpha val="30196"/>
            </a:srgbClr>
          </a:solidFill>
        </p:spPr>
        <p:txBody>
          <a:bodyPr wrap="square">
            <a:spAutoFit/>
          </a:bodyPr>
          <a:lstStyle/>
          <a:p>
            <a:pPr indent="457200" algn="ctr"/>
            <a:r>
              <a:rPr lang="es-ES" sz="2800" kern="0" dirty="0" smtClean="0">
                <a:ln>
                  <a:solidFill>
                    <a:srgbClr val="660033"/>
                  </a:solidFill>
                </a:ln>
                <a:solidFill>
                  <a:srgbClr val="FFFF00"/>
                </a:solidFill>
                <a:effectLst>
                  <a:glow rad="101600">
                    <a:schemeClr val="tx1">
                      <a:alpha val="60000"/>
                    </a:schemeClr>
                  </a:glow>
                </a:effectLst>
                <a:latin typeface="Narkisim" panose="020E0502050101010101" pitchFamily="34" charset="-79"/>
                <a:ea typeface="Calibri" panose="020F0502020204030204" pitchFamily="34" charset="0"/>
                <a:cs typeface="Narkisim" panose="020E0502050101010101" pitchFamily="34" charset="-79"/>
              </a:rPr>
              <a:t>La Iglesia celebra cada año los grandes misterios de la redención de los seres humanos desde la Misa vespertina del jueves «en la Cena del Señor» hasta las vísperas del domingo de Resurrección</a:t>
            </a:r>
            <a:endParaRPr lang="es-AR" sz="2800" kern="0" dirty="0">
              <a:ln>
                <a:solidFill>
                  <a:srgbClr val="660033"/>
                </a:solidFill>
              </a:ln>
              <a:solidFill>
                <a:srgbClr val="FFFF00"/>
              </a:solidFill>
              <a:effectLst>
                <a:glow rad="101600">
                  <a:schemeClr val="tx1">
                    <a:alpha val="60000"/>
                  </a:schemeClr>
                </a:glow>
              </a:effectLst>
              <a:latin typeface="Narkisim" panose="020E0502050101010101" pitchFamily="34" charset="-79"/>
              <a:ea typeface="Calibri" panose="020F0502020204030204" pitchFamily="34" charset="0"/>
              <a:cs typeface="Narkisim" panose="020E0502050101010101" pitchFamily="34" charset="-79"/>
            </a:endParaRPr>
          </a:p>
        </p:txBody>
      </p:sp>
      <p:sp>
        <p:nvSpPr>
          <p:cNvPr id="2" name="Rectángulo 1"/>
          <p:cNvSpPr/>
          <p:nvPr/>
        </p:nvSpPr>
        <p:spPr>
          <a:xfrm>
            <a:off x="246492" y="4758077"/>
            <a:ext cx="2855269" cy="646331"/>
          </a:xfrm>
          <a:prstGeom prst="rect">
            <a:avLst/>
          </a:prstGeom>
        </p:spPr>
        <p:txBody>
          <a:bodyPr wrap="none">
            <a:spAutoFit/>
          </a:bodyPr>
          <a:lstStyle/>
          <a:p>
            <a:pPr algn="just">
              <a:spcAft>
                <a:spcPts val="0"/>
              </a:spcAft>
            </a:pPr>
            <a:r>
              <a:rPr lang="es-AR" sz="3600" kern="0" dirty="0">
                <a:solidFill>
                  <a:srgbClr val="FFFF00"/>
                </a:solidFill>
                <a:effectLst>
                  <a:glow rad="101600">
                    <a:srgbClr val="000000">
                      <a:alpha val="60000"/>
                    </a:srgbClr>
                  </a:glow>
                </a:effectLst>
                <a:latin typeface="Albert Text" panose="02000803020000020004" pitchFamily="2" charset="0"/>
                <a:ea typeface="Calibri" panose="020F0502020204030204" pitchFamily="34" charset="0"/>
                <a:cs typeface="Palatino-Roman"/>
              </a:rPr>
              <a:t>Triduo Pascual</a:t>
            </a:r>
            <a:endParaRPr lang="en-US" sz="3200" dirty="0">
              <a:solidFill>
                <a:srgbClr val="FFFF00"/>
              </a:solidFill>
              <a:effectLst>
                <a:glow rad="101600">
                  <a:srgbClr val="000000">
                    <a:alpha val="60000"/>
                  </a:srgbClr>
                </a:glow>
              </a:effectLst>
              <a:latin typeface="Albert Text" panose="02000803020000020004" pitchFamily="2" charset="0"/>
              <a:ea typeface="Calibri" panose="020F0502020204030204" pitchFamily="34" charset="0"/>
              <a:cs typeface="SBL Hebrew" panose="02000000000000000000" pitchFamily="2" charset="-79"/>
            </a:endParaRPr>
          </a:p>
        </p:txBody>
      </p:sp>
      <p:sp>
        <p:nvSpPr>
          <p:cNvPr id="5" name="Abrir llave 4"/>
          <p:cNvSpPr/>
          <p:nvPr/>
        </p:nvSpPr>
        <p:spPr>
          <a:xfrm>
            <a:off x="3280015" y="3461562"/>
            <a:ext cx="68238" cy="3239362"/>
          </a:xfrm>
          <a:prstGeom prst="leftBrace">
            <a:avLst/>
          </a:prstGeom>
          <a:ln w="38100">
            <a:solidFill>
              <a:srgbClr val="FFC000"/>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effectLst>
                <a:glow rad="101600">
                  <a:schemeClr val="tx1">
                    <a:alpha val="60000"/>
                  </a:schemeClr>
                </a:glow>
              </a:effectLst>
            </a:endParaRPr>
          </a:p>
        </p:txBody>
      </p:sp>
      <p:sp>
        <p:nvSpPr>
          <p:cNvPr id="6" name="Rectángulo 5"/>
          <p:cNvSpPr/>
          <p:nvPr/>
        </p:nvSpPr>
        <p:spPr>
          <a:xfrm>
            <a:off x="3402843" y="3526188"/>
            <a:ext cx="8402466" cy="923330"/>
          </a:xfrm>
          <a:prstGeom prst="rect">
            <a:avLst/>
          </a:prstGeom>
          <a:solidFill>
            <a:srgbClr val="AA9360">
              <a:alpha val="30196"/>
            </a:srgbClr>
          </a:solidFill>
        </p:spPr>
        <p:txBody>
          <a:bodyPr wrap="square">
            <a:spAutoFit/>
          </a:bodyPr>
          <a:lstStyle/>
          <a:p>
            <a:pPr marL="342900" indent="-342900" algn="just">
              <a:buClr>
                <a:srgbClr val="FFFF00"/>
              </a:buClr>
              <a:buFont typeface="Arial" panose="020B0604020202020204" pitchFamily="34" charset="0"/>
              <a:buChar char="•"/>
            </a:pPr>
            <a:r>
              <a:rPr lang="es-AR" kern="0" dirty="0">
                <a:ln>
                  <a:solidFill>
                    <a:schemeClr val="bg1"/>
                  </a:solidFill>
                </a:ln>
                <a:solidFill>
                  <a:schemeClr val="bg1"/>
                </a:solidFill>
                <a:effectLst/>
                <a:latin typeface="Narkisim" panose="020E0502050101010101" pitchFamily="34" charset="-79"/>
                <a:ea typeface="Calibri" panose="020F0502020204030204" pitchFamily="34" charset="0"/>
                <a:cs typeface="Narkisim" panose="020E0502050101010101" pitchFamily="34" charset="-79"/>
              </a:rPr>
              <a:t>Jueves Santo: </a:t>
            </a:r>
            <a:r>
              <a:rPr lang="es-AR" kern="0" dirty="0">
                <a:ln>
                  <a:solidFill>
                    <a:schemeClr val="bg1"/>
                  </a:solidFill>
                </a:ln>
                <a:solidFill>
                  <a:srgbClr val="FFFF00"/>
                </a:solidFill>
                <a:effectLst/>
                <a:latin typeface="Narkisim" panose="020E0502050101010101" pitchFamily="34" charset="-79"/>
                <a:ea typeface="Calibri" panose="020F0502020204030204" pitchFamily="34" charset="0"/>
                <a:cs typeface="Narkisim" panose="020E0502050101010101" pitchFamily="34" charset="-79"/>
              </a:rPr>
              <a:t>La última Cena del Señor no es sólo la sustitución ritual de la Cena pascual de los judíos, sino que es, además, la anticipación ritual del misterio de su pasión y el anuncio de su resurrección gloriosa.</a:t>
            </a:r>
            <a:endParaRPr lang="en-US" kern="0" dirty="0">
              <a:ln>
                <a:solidFill>
                  <a:schemeClr val="bg1"/>
                </a:solidFill>
              </a:ln>
              <a:solidFill>
                <a:srgbClr val="FFFF00"/>
              </a:solidFill>
              <a:effectLst/>
              <a:latin typeface="Narkisim" panose="020E0502050101010101" pitchFamily="34" charset="-79"/>
              <a:ea typeface="Calibri" panose="020F0502020204030204" pitchFamily="34" charset="0"/>
              <a:cs typeface="Narkisim" panose="020E0502050101010101" pitchFamily="34" charset="-79"/>
            </a:endParaRPr>
          </a:p>
        </p:txBody>
      </p:sp>
      <p:sp>
        <p:nvSpPr>
          <p:cNvPr id="8" name="Rectángulo 7"/>
          <p:cNvSpPr/>
          <p:nvPr/>
        </p:nvSpPr>
        <p:spPr>
          <a:xfrm>
            <a:off x="3402843" y="4615955"/>
            <a:ext cx="8402466" cy="923330"/>
          </a:xfrm>
          <a:prstGeom prst="rect">
            <a:avLst/>
          </a:prstGeom>
          <a:solidFill>
            <a:srgbClr val="AA9360">
              <a:alpha val="30196"/>
            </a:srgbClr>
          </a:solidFill>
        </p:spPr>
        <p:txBody>
          <a:bodyPr wrap="square">
            <a:spAutoFit/>
          </a:bodyPr>
          <a:lstStyle/>
          <a:p>
            <a:pPr marL="342900" indent="-342900" algn="just">
              <a:buClr>
                <a:srgbClr val="FFFF00"/>
              </a:buClr>
              <a:buFont typeface="Arial" panose="020B0604020202020204" pitchFamily="34" charset="0"/>
              <a:buChar char="•"/>
            </a:pPr>
            <a:r>
              <a:rPr lang="es-AR" kern="0" dirty="0" smtClean="0">
                <a:ln>
                  <a:solidFill>
                    <a:schemeClr val="bg1"/>
                  </a:solidFill>
                </a:ln>
                <a:solidFill>
                  <a:schemeClr val="bg1"/>
                </a:solidFill>
                <a:effectLst/>
                <a:latin typeface="Narkisim" panose="020E0502050101010101" pitchFamily="34" charset="-79"/>
                <a:ea typeface="Calibri" panose="020F0502020204030204" pitchFamily="34" charset="0"/>
                <a:cs typeface="Narkisim" panose="020E0502050101010101" pitchFamily="34" charset="-79"/>
              </a:rPr>
              <a:t>Viernes Santo y Sábado Santo: </a:t>
            </a:r>
            <a:r>
              <a:rPr lang="es-ES" kern="0" dirty="0" smtClean="0">
                <a:ln>
                  <a:solidFill>
                    <a:schemeClr val="bg1"/>
                  </a:solidFill>
                </a:ln>
                <a:solidFill>
                  <a:srgbClr val="FFFF00"/>
                </a:solidFill>
                <a:effectLst/>
                <a:latin typeface="Narkisim" panose="020E0502050101010101" pitchFamily="34" charset="-79"/>
                <a:ea typeface="Calibri" panose="020F0502020204030204" pitchFamily="34" charset="0"/>
                <a:cs typeface="Narkisim" panose="020E0502050101010101" pitchFamily="34" charset="-79"/>
              </a:rPr>
              <a:t>Inmolación voluntaria de Cristo en la Cruz. En Él se cumple el misterio del Cordero inmolado en la Pascua de los judíos (Ex 12). Y a la muerte de Jesús en la Cruz, verdadero sacrificio voluntario del Cordero sin mancha.</a:t>
            </a:r>
            <a:endParaRPr lang="en-US" kern="0" dirty="0">
              <a:ln>
                <a:solidFill>
                  <a:schemeClr val="bg1"/>
                </a:solidFill>
              </a:ln>
              <a:solidFill>
                <a:srgbClr val="FFFF00"/>
              </a:solidFill>
              <a:effectLst/>
              <a:latin typeface="Narkisim" panose="020E0502050101010101" pitchFamily="34" charset="-79"/>
              <a:ea typeface="Calibri" panose="020F0502020204030204" pitchFamily="34" charset="0"/>
              <a:cs typeface="Narkisim" panose="020E0502050101010101" pitchFamily="34" charset="-79"/>
            </a:endParaRPr>
          </a:p>
        </p:txBody>
      </p:sp>
      <p:sp>
        <p:nvSpPr>
          <p:cNvPr id="9" name="Rectángulo 8"/>
          <p:cNvSpPr/>
          <p:nvPr/>
        </p:nvSpPr>
        <p:spPr>
          <a:xfrm>
            <a:off x="3402843" y="5736977"/>
            <a:ext cx="8402466" cy="923330"/>
          </a:xfrm>
          <a:prstGeom prst="rect">
            <a:avLst/>
          </a:prstGeom>
          <a:solidFill>
            <a:srgbClr val="AA9360">
              <a:alpha val="30196"/>
            </a:srgbClr>
          </a:solidFill>
        </p:spPr>
        <p:txBody>
          <a:bodyPr wrap="square">
            <a:spAutoFit/>
          </a:bodyPr>
          <a:lstStyle/>
          <a:p>
            <a:pPr marL="342900" indent="-342900" algn="just">
              <a:buClr>
                <a:srgbClr val="FFFF00"/>
              </a:buClr>
              <a:buFont typeface="Arial" panose="020B0604020202020204" pitchFamily="34" charset="0"/>
              <a:buChar char="•"/>
            </a:pPr>
            <a:r>
              <a:rPr lang="es-AR" kern="0" dirty="0" smtClean="0">
                <a:ln>
                  <a:solidFill>
                    <a:schemeClr val="bg1"/>
                  </a:solidFill>
                </a:ln>
                <a:solidFill>
                  <a:schemeClr val="bg1"/>
                </a:solidFill>
                <a:effectLst/>
                <a:latin typeface="Narkisim" panose="020E0502050101010101" pitchFamily="34" charset="-79"/>
                <a:ea typeface="Calibri" panose="020F0502020204030204" pitchFamily="34" charset="0"/>
                <a:cs typeface="Narkisim" panose="020E0502050101010101" pitchFamily="34" charset="-79"/>
              </a:rPr>
              <a:t>Domingo de Pascua: </a:t>
            </a:r>
            <a:r>
              <a:rPr lang="es-ES" kern="0" dirty="0" smtClean="0">
                <a:ln>
                  <a:solidFill>
                    <a:schemeClr val="bg1"/>
                  </a:solidFill>
                </a:ln>
                <a:solidFill>
                  <a:srgbClr val="FFFF00"/>
                </a:solidFill>
                <a:effectLst/>
                <a:latin typeface="Narkisim" panose="020E0502050101010101" pitchFamily="34" charset="-79"/>
                <a:ea typeface="Calibri" panose="020F0502020204030204" pitchFamily="34" charset="0"/>
                <a:cs typeface="Narkisim" panose="020E0502050101010101" pitchFamily="34" charset="-79"/>
              </a:rPr>
              <a:t>La Resurrección de Jesús, verdadera liberación de la muerte, auténtico paso del Mar Rojo de Ex 14, no simplemente de una orilla a otra, sino de este mundo al Padre, de la vida mortal a la vida gloriosa y definitiva.</a:t>
            </a:r>
            <a:endParaRPr lang="en-US" kern="0" dirty="0">
              <a:ln>
                <a:solidFill>
                  <a:schemeClr val="bg1"/>
                </a:solidFill>
              </a:ln>
              <a:solidFill>
                <a:srgbClr val="FFFF00"/>
              </a:solidFill>
              <a:effectLst/>
              <a:latin typeface="Narkisim" panose="020E0502050101010101" pitchFamily="34" charset="-79"/>
              <a:ea typeface="Calibri" panose="020F0502020204030204" pitchFamily="34" charset="0"/>
              <a:cs typeface="Narkisim" panose="020E0502050101010101" pitchFamily="34" charset="-79"/>
            </a:endParaRPr>
          </a:p>
        </p:txBody>
      </p:sp>
    </p:spTree>
    <p:extLst>
      <p:ext uri="{BB962C8B-B14F-4D97-AF65-F5344CB8AC3E}">
        <p14:creationId xmlns:p14="http://schemas.microsoft.com/office/powerpoint/2010/main" val="1161001307"/>
      </p:ext>
    </p:extLst>
  </p:cSld>
  <p:clrMapOvr>
    <a:masterClrMapping/>
  </p:clrMapOvr>
  <mc:AlternateContent xmlns:mc="http://schemas.openxmlformats.org/markup-compatibility/2006">
    <mc:Choice xmlns:p14="http://schemas.microsoft.com/office/powerpoint/2010/main" Requires="p14">
      <p:transition spd="slow" p14:dur="30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750" fill="hold"/>
                                        <p:tgtEl>
                                          <p:spTgt spid="3074"/>
                                        </p:tgtEl>
                                        <p:attrNameLst>
                                          <p:attrName>ppt_w</p:attrName>
                                        </p:attrNameLst>
                                      </p:cBhvr>
                                      <p:tavLst>
                                        <p:tav tm="0">
                                          <p:val>
                                            <p:strVal val="#ppt_w+.3"/>
                                          </p:val>
                                        </p:tav>
                                        <p:tav tm="100000">
                                          <p:val>
                                            <p:strVal val="#ppt_w"/>
                                          </p:val>
                                        </p:tav>
                                      </p:tavLst>
                                    </p:anim>
                                    <p:anim calcmode="lin" valueType="num">
                                      <p:cBhvr>
                                        <p:cTn id="8" dur="1750" fill="hold"/>
                                        <p:tgtEl>
                                          <p:spTgt spid="3074"/>
                                        </p:tgtEl>
                                        <p:attrNameLst>
                                          <p:attrName>ppt_h</p:attrName>
                                        </p:attrNameLst>
                                      </p:cBhvr>
                                      <p:tavLst>
                                        <p:tav tm="0">
                                          <p:val>
                                            <p:strVal val="#ppt_h"/>
                                          </p:val>
                                        </p:tav>
                                        <p:tav tm="100000">
                                          <p:val>
                                            <p:strVal val="#ppt_h"/>
                                          </p:val>
                                        </p:tav>
                                      </p:tavLst>
                                    </p:anim>
                                    <p:animEffect transition="in" filter="fade">
                                      <p:cBhvr>
                                        <p:cTn id="9" dur="1750"/>
                                        <p:tgtEl>
                                          <p:spTgt spid="3074"/>
                                        </p:tgtEl>
                                      </p:cBhvr>
                                    </p:animEffect>
                                  </p:childTnLst>
                                </p:cTn>
                              </p:par>
                            </p:childTnLst>
                          </p:cTn>
                        </p:par>
                        <p:par>
                          <p:cTn id="10" fill="hold">
                            <p:stCondLst>
                              <p:cond delay="1750"/>
                            </p:stCondLst>
                            <p:childTnLst>
                              <p:par>
                                <p:cTn id="11" presetID="18" presetClass="entr" presetSubtype="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trips(downRight)">
                                      <p:cBhvr>
                                        <p:cTn id="13" dur="1750"/>
                                        <p:tgtEl>
                                          <p:spTgt spid="3"/>
                                        </p:tgtEl>
                                      </p:cBhvr>
                                    </p:animEffect>
                                  </p:childTnLst>
                                </p:cTn>
                              </p:par>
                              <p:par>
                                <p:cTn id="14" presetID="18" presetClass="entr" presetSubtype="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strips(downRight)">
                                      <p:cBhvr>
                                        <p:cTn id="16" dur="1750"/>
                                        <p:tgtEl>
                                          <p:spTgt spid="4"/>
                                        </p:tgtEl>
                                      </p:cBhvr>
                                    </p:animEffect>
                                  </p:childTnLst>
                                </p:cTn>
                              </p:par>
                            </p:childTnLst>
                          </p:cTn>
                        </p:par>
                        <p:par>
                          <p:cTn id="17" fill="hold">
                            <p:stCondLst>
                              <p:cond delay="375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1750"/>
                                        <p:tgtEl>
                                          <p:spTgt spid="2"/>
                                        </p:tgtEl>
                                      </p:cBhvr>
                                    </p:animEffect>
                                  </p:childTnLst>
                                </p:cTn>
                              </p:par>
                              <p:par>
                                <p:cTn id="21" presetID="9" presetClass="entr" presetSubtype="0" fill="hold" grpId="0"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1750"/>
                                        <p:tgtEl>
                                          <p:spTgt spid="5"/>
                                        </p:tgtEl>
                                      </p:cBhvr>
                                    </p:animEffect>
                                  </p:childTnLst>
                                </p:cTn>
                              </p:par>
                            </p:childTnLst>
                          </p:cTn>
                        </p:par>
                        <p:par>
                          <p:cTn id="24" fill="hold">
                            <p:stCondLst>
                              <p:cond delay="6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750"/>
                                        <p:tgtEl>
                                          <p:spTgt spid="6"/>
                                        </p:tgtEl>
                                      </p:cBhvr>
                                    </p:animEffect>
                                  </p:childTnLst>
                                </p:cTn>
                              </p:par>
                              <p:par>
                                <p:cTn id="28" presetID="22" presetClass="entr" presetSubtype="8" fill="hold" grpId="0" nodeType="withEffect">
                                  <p:stCondLst>
                                    <p:cond delay="25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1750"/>
                                        <p:tgtEl>
                                          <p:spTgt spid="8"/>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p:bldP spid="5" grpId="0" animBg="1"/>
      <p:bldP spid="6" grpId="0" animBg="1"/>
      <p:bldP spid="8" grpId="0" animBg="1"/>
      <p:bldP spid="9"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TotalTime>
  <Words>784</Words>
  <Application>Microsoft Office PowerPoint</Application>
  <PresentationFormat>Panorámica</PresentationFormat>
  <Paragraphs>21</Paragraphs>
  <Slides>10</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10</vt:i4>
      </vt:variant>
    </vt:vector>
  </HeadingPairs>
  <TitlesOfParts>
    <vt:vector size="21" baseType="lpstr">
      <vt:lpstr>Albert Text</vt:lpstr>
      <vt:lpstr>Arial</vt:lpstr>
      <vt:lpstr>Calibri</vt:lpstr>
      <vt:lpstr>Calibri Light</vt:lpstr>
      <vt:lpstr>Inter</vt:lpstr>
      <vt:lpstr>Marcellus SC</vt:lpstr>
      <vt:lpstr>Mollas</vt:lpstr>
      <vt:lpstr>Narkisim</vt:lpstr>
      <vt:lpstr>Palatino-Roman</vt:lpstr>
      <vt:lpstr>SBL Hebrew</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Gabriel</dc:creator>
  <cp:lastModifiedBy>Gabriel</cp:lastModifiedBy>
  <cp:revision>17</cp:revision>
  <dcterms:created xsi:type="dcterms:W3CDTF">2022-04-05T14:18:59Z</dcterms:created>
  <dcterms:modified xsi:type="dcterms:W3CDTF">2022-04-05T21:13:51Z</dcterms:modified>
</cp:coreProperties>
</file>